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5" r:id="rId2"/>
    <p:sldId id="306" r:id="rId3"/>
    <p:sldId id="257" r:id="rId4"/>
    <p:sldId id="295" r:id="rId5"/>
    <p:sldId id="297" r:id="rId6"/>
    <p:sldId id="299" r:id="rId7"/>
    <p:sldId id="307" r:id="rId8"/>
    <p:sldId id="300" r:id="rId9"/>
    <p:sldId id="308" r:id="rId10"/>
    <p:sldId id="301" r:id="rId11"/>
    <p:sldId id="309" r:id="rId12"/>
    <p:sldId id="310" r:id="rId13"/>
    <p:sldId id="311" r:id="rId14"/>
    <p:sldId id="294" r:id="rId15"/>
    <p:sldId id="318" r:id="rId16"/>
    <p:sldId id="315" r:id="rId17"/>
    <p:sldId id="316" r:id="rId18"/>
    <p:sldId id="317" r:id="rId19"/>
    <p:sldId id="319" r:id="rId20"/>
    <p:sldId id="320" r:id="rId2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sz="4000" kern="1200">
        <a:solidFill>
          <a:schemeClr val="bg1"/>
        </a:solidFill>
        <a:latin typeface="Times New Roman" panose="02020603050405020304" pitchFamily="18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0000"/>
    <a:srgbClr val="FF9966"/>
    <a:srgbClr val="FF66FF"/>
    <a:srgbClr val="CCFF33"/>
    <a:srgbClr val="D0F00E"/>
    <a:srgbClr val="00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5" autoAdjust="0"/>
    <p:restoredTop sz="94660"/>
  </p:normalViewPr>
  <p:slideViewPr>
    <p:cSldViewPr>
      <p:cViewPr varScale="1">
        <p:scale>
          <a:sx n="94" d="100"/>
          <a:sy n="94" d="100"/>
        </p:scale>
        <p:origin x="-102" y="-564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900" y="-398859"/>
            <a:ext cx="9883379" cy="6156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53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2"/>
          <p:cNvSpPr/>
          <p:nvPr>
            <p:custDataLst>
              <p:tags r:id="rId1"/>
            </p:custDataLst>
          </p:nvPr>
        </p:nvSpPr>
        <p:spPr>
          <a:xfrm>
            <a:off x="0" y="5039916"/>
            <a:ext cx="9144000" cy="103584"/>
          </a:xfrm>
          <a:prstGeom prst="rect">
            <a:avLst/>
          </a:prstGeom>
          <a:solidFill>
            <a:srgbClr val="4DB4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PA_组合 4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0" y="0"/>
            <a:ext cx="9144000" cy="627460"/>
            <a:chOff x="0" y="0"/>
            <a:chExt cx="12192000" cy="548680"/>
          </a:xfrm>
        </p:grpSpPr>
        <p:sp>
          <p:nvSpPr>
            <p:cNvPr id="4" name="矩形 3"/>
            <p:cNvSpPr/>
            <p:nvPr/>
          </p:nvSpPr>
          <p:spPr>
            <a:xfrm>
              <a:off x="255588" y="0"/>
              <a:ext cx="11936412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0"/>
              <a:ext cx="255588" cy="548680"/>
            </a:xfrm>
            <a:prstGeom prst="rect">
              <a:avLst/>
            </a:prstGeom>
            <a:solidFill>
              <a:srgbClr val="4DB4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52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75BCF-FBBA-4193-B9C6-18045D75D0E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57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01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B3439D8C-0496-45E9-B8C1-02049743DF6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10" name="组合 9"/>
          <p:cNvGrpSpPr>
            <a:grpSpLocks/>
          </p:cNvGrpSpPr>
          <p:nvPr userDrawn="1"/>
        </p:nvGrpSpPr>
        <p:grpSpPr bwMode="auto">
          <a:xfrm>
            <a:off x="7302594" y="4373096"/>
            <a:ext cx="1431925" cy="430213"/>
            <a:chOff x="0" y="0"/>
            <a:chExt cx="10000" cy="10000"/>
          </a:xfrm>
        </p:grpSpPr>
        <p:pic>
          <p:nvPicPr>
            <p:cNvPr id="11" name="图片 10"/>
            <p:cNvPicPr>
              <a:picLocks noRot="1"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" y="0"/>
              <a:ext cx="4320" cy="5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2" name="图片 11"/>
            <p:cNvPicPr>
              <a:picLocks noRot="1"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92"/>
              <a:ext cx="10000" cy="4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A8F9D95-CCDA-41A4-9DE7-50E6647335E2}"/>
              </a:ext>
            </a:extLst>
          </p:cNvPr>
          <p:cNvSpPr/>
          <p:nvPr/>
        </p:nvSpPr>
        <p:spPr>
          <a:xfrm>
            <a:off x="-1764704" y="1707654"/>
            <a:ext cx="1258855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命题、定理与证明</a:t>
            </a:r>
            <a:endParaRPr lang="zh-CN" altLang="en-US" sz="66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55" y="404790"/>
            <a:ext cx="1530566" cy="307775"/>
          </a:xfrm>
          <a:prstGeom prst="rect">
            <a:avLst/>
          </a:prstGeom>
          <a:solidFill>
            <a:srgbClr val="C00000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di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腾祥范笑歌楷书简繁合集" panose="01010104010101010101" pitchFamily="2" charset="-122"/>
                <a:ea typeface="腾祥范笑歌楷书简繁合集" panose="01010104010101010101" pitchFamily="2" charset="-122"/>
                <a:cs typeface="微软雅黑" panose="020B0502040204020203" charset="-122"/>
                <a:sym typeface="微软雅黑" panose="020B0502040204020203" charset="-122"/>
              </a:rPr>
              <a:t>学易同步精品课堂</a:t>
            </a:r>
            <a:endParaRPr kumimoji="0" lang="zh-CN" altLang="en-US" sz="1400" b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腾祥范笑歌楷书简繁合集" panose="01010104010101010101" pitchFamily="2" charset="-122"/>
              <a:ea typeface="腾祥范笑歌楷书简繁合集" panose="01010104010101010101" pitchFamily="2" charset="-122"/>
              <a:cs typeface="微软雅黑" panose="020B0502040204020203" charset="-122"/>
              <a:sym typeface="微软雅黑" panose="020B050204020402020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004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92398" y="699542"/>
            <a:ext cx="86409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把下列命题改写成“如果</a:t>
            </a:r>
            <a:r>
              <a:rPr lang="en-US" altLang="zh-CN" sz="2800" b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……</a:t>
            </a:r>
            <a:r>
              <a:rPr lang="zh-CN" altLang="en-US" sz="2800" b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那么</a:t>
            </a:r>
            <a:r>
              <a:rPr lang="en-US" altLang="zh-CN" sz="2800" b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……”</a:t>
            </a:r>
            <a:r>
              <a:rPr lang="zh-CN" altLang="en-US" sz="2800" b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的形式：</a:t>
            </a:r>
            <a:r>
              <a:rPr lang="zh-CN" altLang="en-US" sz="2800" b="1" dirty="0">
                <a:latin typeface="+mj-ea"/>
                <a:ea typeface="+mj-ea"/>
                <a:cs typeface="Times New Roman" pitchFamily="18" charset="0"/>
              </a:rPr>
              <a:t> 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78347" y="1422996"/>
            <a:ext cx="8027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+mj-ea"/>
                <a:ea typeface="+mj-ea"/>
                <a:sym typeface="宋体" pitchFamily="2" charset="-122"/>
              </a:rPr>
              <a:t>（</a:t>
            </a:r>
            <a:r>
              <a:rPr lang="en-US" altLang="zh-CN" sz="2800" dirty="0">
                <a:latin typeface="+mj-ea"/>
                <a:ea typeface="+mj-ea"/>
                <a:sym typeface="宋体" pitchFamily="2" charset="-122"/>
              </a:rPr>
              <a:t>1</a:t>
            </a:r>
            <a:r>
              <a:rPr lang="zh-CN" altLang="en-US" sz="2800" dirty="0">
                <a:latin typeface="+mj-ea"/>
                <a:ea typeface="+mj-ea"/>
                <a:sym typeface="宋体" pitchFamily="2" charset="-122"/>
              </a:rPr>
              <a:t>）</a:t>
            </a:r>
            <a:r>
              <a:rPr lang="zh-CN" altLang="en-US" sz="28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  <a:sym typeface="宋体" pitchFamily="2" charset="-122"/>
              </a:rPr>
              <a:t>垂直于同一直线的两直线平行；</a:t>
            </a:r>
            <a:r>
              <a:rPr lang="zh-CN" altLang="en-US" sz="2800" dirty="0">
                <a:latin typeface="+mj-ea"/>
                <a:ea typeface="+mj-ea"/>
                <a:cs typeface="Times New Roman" pitchFamily="18" charset="0"/>
                <a:sym typeface="宋体" pitchFamily="2" charset="-122"/>
              </a:rPr>
              <a:t> </a:t>
            </a:r>
            <a:endParaRPr lang="en-US" altLang="zh-CN" sz="2800" dirty="0">
              <a:latin typeface="+mj-ea"/>
              <a:ea typeface="+mj-ea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67544" y="2668538"/>
            <a:ext cx="8027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+mj-ea"/>
                <a:ea typeface="+mj-ea"/>
                <a:sym typeface="宋体" pitchFamily="2" charset="-122"/>
              </a:rPr>
              <a:t>（</a:t>
            </a:r>
            <a:r>
              <a:rPr lang="en-US" altLang="zh-CN" sz="2800" dirty="0">
                <a:latin typeface="+mj-ea"/>
                <a:ea typeface="+mj-ea"/>
                <a:sym typeface="宋体" pitchFamily="2" charset="-122"/>
              </a:rPr>
              <a:t>2</a:t>
            </a:r>
            <a:r>
              <a:rPr lang="zh-CN" altLang="en-US" sz="2800" dirty="0">
                <a:latin typeface="+mj-ea"/>
                <a:ea typeface="+mj-ea"/>
                <a:sym typeface="宋体" pitchFamily="2" charset="-122"/>
              </a:rPr>
              <a:t>）</a:t>
            </a:r>
            <a:r>
              <a:rPr lang="zh-CN" altLang="en-US" sz="28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  <a:sym typeface="宋体" pitchFamily="2" charset="-122"/>
              </a:rPr>
              <a:t>对顶角相等。</a:t>
            </a:r>
            <a:endParaRPr lang="en-US" altLang="zh-CN" sz="2800" dirty="0">
              <a:latin typeface="+mj-ea"/>
              <a:ea typeface="+mj-ea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65460" y="3262213"/>
            <a:ext cx="7414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sym typeface="宋体" pitchFamily="2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ea typeface="+mn-ea"/>
                <a:sym typeface="宋体" pitchFamily="2" charset="-12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sym typeface="宋体" pitchFamily="2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宋体" pitchFamily="2" charset="-122"/>
              </a:rPr>
              <a:t>如果两个角是对顶角，那么这两个角相等。</a:t>
            </a:r>
            <a:endParaRPr lang="en-US" altLang="zh-CN" sz="2400" dirty="0">
              <a:solidFill>
                <a:srgbClr val="FF0000"/>
              </a:solidFill>
              <a:latin typeface="+mn-ea"/>
              <a:ea typeface="+mn-ea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39552" y="2117626"/>
            <a:ext cx="84249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sym typeface="宋体" pitchFamily="2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ea typeface="+mn-ea"/>
                <a:sym typeface="宋体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sym typeface="宋体" pitchFamily="2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宋体" pitchFamily="2" charset="-122"/>
              </a:rPr>
              <a:t>如果两条直线垂直于同一条直线，那么这两条直线平行；</a:t>
            </a:r>
            <a:endParaRPr lang="en-US" altLang="zh-CN" sz="2400" dirty="0">
              <a:solidFill>
                <a:srgbClr val="FF0000"/>
              </a:solidFill>
              <a:latin typeface="+mn-ea"/>
              <a:ea typeface="+mn-ea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07504" y="3753123"/>
            <a:ext cx="8964487" cy="1266899"/>
            <a:chOff x="1331" y="2315"/>
            <a:chExt cx="3998" cy="1297"/>
          </a:xfrm>
        </p:grpSpPr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331" y="2315"/>
              <a:ext cx="3998" cy="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  <a:latin typeface="+mn-ea"/>
                  <a:ea typeface="+mn-ea"/>
                </a:rPr>
                <a:t>小结：</a:t>
              </a:r>
              <a:r>
                <a:rPr lang="zh-CN" altLang="en-US" sz="2000" b="1" dirty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rPr>
                <a:t>添加“如果”“那么”后，命题的意义不能改变。改写的句子要完整，语句要通顺，使命题的题设和结论更明朗，易于分辨。改写过程中，可适当增加词语，切不可生搬硬套。</a:t>
              </a:r>
              <a:endParaRPr lang="en-US" altLang="zh-CN" sz="2000" b="1" dirty="0">
                <a:latin typeface="+mn-ea"/>
                <a:ea typeface="+mn-ea"/>
              </a:endParaRPr>
            </a:p>
          </p:txBody>
        </p:sp>
        <p:sp>
          <p:nvSpPr>
            <p:cNvPr id="16" name="AutoShape 11"/>
            <p:cNvSpPr>
              <a:spLocks noChangeArrowheads="1"/>
            </p:cNvSpPr>
            <p:nvPr/>
          </p:nvSpPr>
          <p:spPr bwMode="auto">
            <a:xfrm>
              <a:off x="1331" y="2315"/>
              <a:ext cx="3998" cy="1297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95536" y="716167"/>
            <a:ext cx="78488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下列语句是命题吗？它们的共同特点是什么？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1560" y="1419622"/>
            <a:ext cx="7920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</a:rPr>
              <a:t>）如果两个角互补，那么它们是邻补角；</a:t>
            </a:r>
            <a:endParaRPr lang="en-US" altLang="zh-CN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endParaRPr lang="en-US" altLang="zh-CN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</a:rPr>
              <a:t>）如果一个数能被</a:t>
            </a:r>
            <a:r>
              <a:rPr lang="en-US" altLang="zh-CN" sz="2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</a:rPr>
              <a:t>整除，那么它也能被</a:t>
            </a:r>
            <a:r>
              <a:rPr lang="en-US" altLang="zh-CN" sz="24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j-ea"/>
                <a:ea typeface="+mj-ea"/>
              </a:rPr>
              <a:t>整除。</a:t>
            </a: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683568" y="2817787"/>
            <a:ext cx="7560840" cy="2016125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+mj-ea"/>
                <a:ea typeface="+mj-ea"/>
              </a:rPr>
              <a:t>这两个语句都是命题，它们的共同特点是</a:t>
            </a:r>
            <a:r>
              <a:rPr lang="zh-CN" altLang="en-US" sz="2400" dirty="0">
                <a:solidFill>
                  <a:srgbClr val="FF0000"/>
                </a:solidFill>
                <a:latin typeface="+mj-ea"/>
                <a:ea typeface="+mj-ea"/>
              </a:rPr>
              <a:t>题设成立时</a:t>
            </a:r>
            <a:r>
              <a:rPr lang="zh-CN" altLang="en-US" sz="2400" dirty="0">
                <a:latin typeface="+mj-ea"/>
                <a:ea typeface="+mj-ea"/>
              </a:rPr>
              <a:t>，</a:t>
            </a:r>
            <a:endParaRPr lang="en-US" altLang="zh-CN" sz="2400" dirty="0">
              <a:latin typeface="+mj-ea"/>
              <a:ea typeface="+mj-ea"/>
            </a:endParaRPr>
          </a:p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+mj-ea"/>
                <a:ea typeface="+mj-ea"/>
              </a:rPr>
              <a:t>不能保证结论一定成立</a:t>
            </a:r>
            <a:r>
              <a:rPr lang="zh-CN" altLang="en-US" sz="2400" dirty="0">
                <a:latin typeface="+mj-ea"/>
                <a:ea typeface="+mj-ea"/>
              </a:rPr>
              <a:t>，它们都是错误的命题。像这</a:t>
            </a:r>
            <a:endParaRPr lang="en-US" altLang="zh-CN" sz="2400" dirty="0">
              <a:latin typeface="+mj-ea"/>
              <a:ea typeface="+mj-ea"/>
            </a:endParaRPr>
          </a:p>
          <a:p>
            <a:pPr eaLnBrk="1" hangingPunct="1"/>
            <a:r>
              <a:rPr lang="zh-CN" altLang="en-US" sz="2400" dirty="0">
                <a:latin typeface="+mj-ea"/>
                <a:ea typeface="+mj-ea"/>
              </a:rPr>
              <a:t>样的命题叫做</a:t>
            </a:r>
            <a:r>
              <a:rPr lang="zh-CN" altLang="en-US" sz="2400" dirty="0">
                <a:solidFill>
                  <a:srgbClr val="FF0000"/>
                </a:solidFill>
                <a:latin typeface="+mj-ea"/>
                <a:ea typeface="+mj-ea"/>
              </a:rPr>
              <a:t>假命题</a:t>
            </a:r>
            <a:r>
              <a:rPr lang="zh-CN" altLang="en-US" sz="2400" dirty="0">
                <a:latin typeface="+mj-ea"/>
                <a:ea typeface="+mj-ea"/>
              </a:rPr>
              <a:t>。</a:t>
            </a:r>
            <a:endParaRPr lang="en-US" altLang="zh-CN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250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>
            <a:spLocks noChangeArrowheads="1"/>
          </p:cNvSpPr>
          <p:nvPr/>
        </p:nvSpPr>
        <p:spPr bwMode="auto">
          <a:xfrm>
            <a:off x="387404" y="814775"/>
            <a:ext cx="8208912" cy="33239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命题的分类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真命题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：如果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题设成立，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那么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结论一定成立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，这样的命题叫做真命题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假命题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：如果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题设成立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不能保证结论一定成立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，这样的命题叫做假命题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288438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8713" y="910322"/>
            <a:ext cx="85689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下列命题，哪些是真命题，哪些是假命题： 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251520" y="2106608"/>
            <a:ext cx="84761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2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）如果∠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1=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∠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2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，∠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2=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∠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3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，那么∠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1=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∠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3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  <a:sym typeface="Times New Roman" pitchFamily="18" charset="0"/>
              </a:rPr>
              <a:t>；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51521" y="2692396"/>
            <a:ext cx="6291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3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若</a:t>
            </a:r>
            <a:r>
              <a:rPr lang="en-US" altLang="zh-C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</a:rPr>
              <a:t>xy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=0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，则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</a:rPr>
              <a:t>x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=0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；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宋体" pitchFamily="2" charset="-122"/>
            </a:endParaRP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51521" y="3340096"/>
            <a:ext cx="6291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4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大于直角的角是钝角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.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51521" y="1522408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1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宋体" pitchFamily="2" charset="-122"/>
              </a:rPr>
              <a:t>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如果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</a:rPr>
              <a:t>AC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=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</a:rPr>
              <a:t>BC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，那么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</a:rPr>
              <a:t>C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是线段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Times New Roman" pitchFamily="18" charset="0"/>
              </a:rPr>
              <a:t>AB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的中点；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29920" y="149163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假命题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18413" y="204505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50445" y="2692396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假命题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31309" y="3319488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假命题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026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323528" y="1563638"/>
            <a:ext cx="8424936" cy="12747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定理的概念</a:t>
            </a:r>
          </a:p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一些命题的正确性是经过推理证实的，这样得到的真命题叫做定理。</a:t>
            </a:r>
          </a:p>
        </p:txBody>
      </p:sp>
      <p:sp>
        <p:nvSpPr>
          <p:cNvPr id="29" name="WordArt 10"/>
          <p:cNvSpPr>
            <a:spLocks noChangeArrowheads="1" noChangeShapeType="1" noTextEdit="1"/>
          </p:cNvSpPr>
          <p:nvPr/>
        </p:nvSpPr>
        <p:spPr bwMode="auto">
          <a:xfrm>
            <a:off x="179512" y="84455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基本知识</a:t>
            </a: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051720" y="627534"/>
            <a:ext cx="23050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latin typeface="+mj-ea"/>
                <a:ea typeface="+mj-ea"/>
              </a:rPr>
              <a:t>—</a:t>
            </a:r>
            <a:r>
              <a:rPr lang="zh-CN" altLang="en-US" sz="3600" b="1" dirty="0">
                <a:solidFill>
                  <a:srgbClr val="0000FF"/>
                </a:solidFill>
                <a:latin typeface="+mj-ea"/>
                <a:ea typeface="+mj-ea"/>
              </a:rPr>
              <a:t>定理</a:t>
            </a:r>
          </a:p>
        </p:txBody>
      </p:sp>
      <p:sp>
        <p:nvSpPr>
          <p:cNvPr id="31" name="Oval 16"/>
          <p:cNvSpPr>
            <a:spLocks noChangeArrowheads="1"/>
          </p:cNvSpPr>
          <p:nvPr/>
        </p:nvSpPr>
        <p:spPr bwMode="auto">
          <a:xfrm>
            <a:off x="6228184" y="2817042"/>
            <a:ext cx="2735746" cy="19508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7020272" y="2974181"/>
            <a:ext cx="1262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真命题</a:t>
            </a:r>
          </a:p>
        </p:txBody>
      </p:sp>
      <p:sp>
        <p:nvSpPr>
          <p:cNvPr id="33" name="Oval 18"/>
          <p:cNvSpPr>
            <a:spLocks noChangeArrowheads="1"/>
          </p:cNvSpPr>
          <p:nvPr/>
        </p:nvSpPr>
        <p:spPr bwMode="auto">
          <a:xfrm>
            <a:off x="6455348" y="3484332"/>
            <a:ext cx="1005197" cy="6545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algn="ctr" eaLnBrk="1" hangingPunct="1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基本事实</a:t>
            </a:r>
          </a:p>
        </p:txBody>
      </p:sp>
      <p:sp>
        <p:nvSpPr>
          <p:cNvPr id="35" name="Oval 20"/>
          <p:cNvSpPr>
            <a:spLocks noChangeArrowheads="1"/>
          </p:cNvSpPr>
          <p:nvPr/>
        </p:nvSpPr>
        <p:spPr bwMode="auto">
          <a:xfrm>
            <a:off x="7668344" y="3484332"/>
            <a:ext cx="1136636" cy="741028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定理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" name="矩形 1"/>
          <p:cNvSpPr/>
          <p:nvPr/>
        </p:nvSpPr>
        <p:spPr>
          <a:xfrm>
            <a:off x="323528" y="28384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定理的作用</a:t>
            </a:r>
          </a:p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定理可以作为推理的依据。</a:t>
            </a:r>
          </a:p>
        </p:txBody>
      </p: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755576" y="3837210"/>
            <a:ext cx="6912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基本事实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定理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都可以作为推理的依据。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5" grpId="0" animBg="1"/>
      <p:bldP spid="2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>
            <a:spLocks noChangeArrowheads="1"/>
          </p:cNvSpPr>
          <p:nvPr/>
        </p:nvSpPr>
        <p:spPr bwMode="auto">
          <a:xfrm>
            <a:off x="539552" y="1331913"/>
            <a:ext cx="8424935" cy="138499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证明的概念</a:t>
            </a:r>
          </a:p>
          <a:p>
            <a:pPr eaLnBrk="1" hangingPunct="1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一个命题的正确性需要经过推理，才能作出判断，这个推理过程叫做证明。</a:t>
            </a:r>
          </a:p>
        </p:txBody>
      </p:sp>
      <p:sp>
        <p:nvSpPr>
          <p:cNvPr id="3" name="WordArt 8"/>
          <p:cNvSpPr>
            <a:spLocks noChangeArrowheads="1" noChangeShapeType="1" noTextEdit="1"/>
          </p:cNvSpPr>
          <p:nvPr/>
        </p:nvSpPr>
        <p:spPr bwMode="auto">
          <a:xfrm>
            <a:off x="251520" y="752475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基本知识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123728" y="555526"/>
            <a:ext cx="23050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latin typeface="Times New Roman" pitchFamily="18" charset="0"/>
                <a:ea typeface="隶书" pitchFamily="49" charset="-122"/>
              </a:rPr>
              <a:t>—</a:t>
            </a:r>
            <a:r>
              <a:rPr lang="zh-CN" altLang="en-US" sz="3600" b="1" dirty="0">
                <a:solidFill>
                  <a:srgbClr val="0000FF"/>
                </a:solidFill>
                <a:latin typeface="+mj-ea"/>
                <a:ea typeface="+mj-ea"/>
              </a:rPr>
              <a:t>证明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2346187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23528" y="771550"/>
            <a:ext cx="856895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命题“</a:t>
            </a:r>
            <a:r>
              <a:rPr lang="zh-CN" altLang="en-US" sz="2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在同一平面内，如果一条直线垂直于两条平行线中的一条，那么它也垂直于另一条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”是真命题吗？如果是，说明理由，如果不是，请举出反例。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1344340" y="2893690"/>
            <a:ext cx="2070891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</a:t>
            </a:r>
          </a:p>
        </p:txBody>
      </p:sp>
      <p:sp>
        <p:nvSpPr>
          <p:cNvPr id="5" name="AutoShape 16"/>
          <p:cNvSpPr>
            <a:spLocks noChangeArrowheads="1"/>
          </p:cNvSpPr>
          <p:nvPr/>
        </p:nvSpPr>
        <p:spPr bwMode="auto">
          <a:xfrm>
            <a:off x="3635921" y="3004815"/>
            <a:ext cx="1711514" cy="360363"/>
          </a:xfrm>
          <a:prstGeom prst="rightArrow">
            <a:avLst>
              <a:gd name="adj1" fmla="val 50000"/>
              <a:gd name="adj2" fmla="val 949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endParaRPr lang="zh-CN" altLang="en-US" sz="1800"/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5546653" y="2859782"/>
            <a:ext cx="2070891" cy="64633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真命题</a:t>
            </a: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877320" y="2512442"/>
            <a:ext cx="10801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证明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17979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23528" y="836216"/>
            <a:ext cx="85689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如图，已知直线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b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∥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c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，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a⊥b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。求证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a⊥c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。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67544" y="1373724"/>
            <a:ext cx="640873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algn="just" eaLnBrk="1" hangingPunct="1"/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证明：</a:t>
            </a:r>
          </a:p>
          <a:p>
            <a:pPr algn="just" eaLnBrk="1" hangingPunct="1"/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∵</a:t>
            </a:r>
            <a:r>
              <a:rPr lang="en-US" altLang="zh-CN" sz="20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a⊥b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（已知）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,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  <a:p>
            <a:pPr algn="just" eaLnBrk="1" hangingPunct="1"/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∴∠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1=90º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（垂直定义）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  <a:p>
            <a:pPr algn="just" eaLnBrk="1" hangingPunct="1"/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又</a:t>
            </a:r>
            <a:r>
              <a:rPr lang="en-US" altLang="zh-CN" sz="20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b</a:t>
            </a:r>
            <a:r>
              <a:rPr lang="en-US" altLang="zh-CN" sz="2000" i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∥</a:t>
            </a:r>
            <a:r>
              <a:rPr lang="en-US" altLang="zh-CN" sz="20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c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（已知）  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  <a:p>
            <a:pPr algn="just" eaLnBrk="1" hangingPunct="1"/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∴∠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1=∠2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（两直线平行，同位角相等）</a:t>
            </a:r>
          </a:p>
          <a:p>
            <a:pPr algn="just" eaLnBrk="1" hangingPunct="1"/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∴∠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2=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∠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1=90º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（等量代换）</a:t>
            </a:r>
          </a:p>
          <a:p>
            <a:pPr algn="just" eaLnBrk="1" hangingPunct="1"/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∴</a:t>
            </a:r>
            <a:r>
              <a:rPr lang="en-US" altLang="zh-CN" sz="20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a⊥c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（垂直的定义）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1419622"/>
            <a:ext cx="2278063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611561" y="3795689"/>
            <a:ext cx="8064895" cy="1008309"/>
            <a:chOff x="1383" y="3112"/>
            <a:chExt cx="3855" cy="726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1552" y="3112"/>
              <a:ext cx="3583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000" b="1" dirty="0">
                  <a:latin typeface="+mj-ea"/>
                  <a:ea typeface="+mj-ea"/>
                </a:rPr>
                <a:t>注：</a:t>
              </a:r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证明中的每一步推理都要有根据，不能“想当然”，这些根据，可以是</a:t>
              </a:r>
              <a:r>
                <a:rPr lang="zh-CN" altLang="en-US" sz="2000" b="1" dirty="0">
                  <a:solidFill>
                    <a:srgbClr val="0000FF"/>
                  </a:solidFill>
                  <a:latin typeface="+mj-ea"/>
                  <a:ea typeface="+mj-ea"/>
                </a:rPr>
                <a:t>已知条件</a:t>
              </a:r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，也可以是学过的</a:t>
              </a:r>
              <a:r>
                <a:rPr lang="zh-CN" altLang="en-US" sz="2000" b="1" dirty="0">
                  <a:solidFill>
                    <a:srgbClr val="0000FF"/>
                  </a:solidFill>
                  <a:latin typeface="+mj-ea"/>
                  <a:ea typeface="+mj-ea"/>
                </a:rPr>
                <a:t>定义</a:t>
              </a:r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、</a:t>
              </a:r>
              <a:r>
                <a:rPr lang="zh-CN" altLang="en-US" sz="2000" b="1" dirty="0">
                  <a:solidFill>
                    <a:srgbClr val="0000FF"/>
                  </a:solidFill>
                  <a:latin typeface="+mj-ea"/>
                  <a:ea typeface="+mj-ea"/>
                </a:rPr>
                <a:t>基本事实、定理</a:t>
              </a:r>
              <a:r>
                <a:rPr lang="zh-CN" altLang="en-US" sz="2000" b="1" dirty="0">
                  <a:solidFill>
                    <a:srgbClr val="FF0000"/>
                  </a:solidFill>
                  <a:latin typeface="+mj-ea"/>
                  <a:ea typeface="+mj-ea"/>
                </a:rPr>
                <a:t>等。</a:t>
              </a:r>
              <a:endParaRPr lang="zh-CN" altLang="en-US" sz="2000" dirty="0">
                <a:latin typeface="+mj-ea"/>
                <a:ea typeface="+mj-ea"/>
              </a:endParaRPr>
            </a:p>
          </p:txBody>
        </p:sp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1383" y="3113"/>
              <a:ext cx="3855" cy="725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华文隶书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234618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1520" y="739825"/>
            <a:ext cx="8712968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在下面括号内，填上推理的根据。</a:t>
            </a:r>
          </a:p>
          <a:p>
            <a:pPr algn="just" eaLnBrk="1" hangingPunct="1"/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已知：如图，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AB⊥BC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BC⊥CD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，且∠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1=∠2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。求证：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BE</a:t>
            </a:r>
            <a:r>
              <a:rPr lang="en-US" altLang="zh-CN" sz="2400" i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∥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CF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。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  <a:cs typeface="Times New Roman" pitchFamily="18" charset="0"/>
            </a:endParaRPr>
          </a:p>
          <a:p>
            <a:pPr algn="just" eaLnBrk="1" hangingPunct="1"/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证明：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∵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AB⊥BC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BC⊥CD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（已知）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∴</a:t>
            </a:r>
            <a:r>
              <a:rPr lang="zh-CN" altLang="en-US" sz="2400" u="sng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 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=</a:t>
            </a:r>
            <a:r>
              <a:rPr lang="en-US" altLang="zh-CN" sz="2400" u="sng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 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=90°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（                ）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∵∠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1=∠2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（已知）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∴</a:t>
            </a:r>
            <a:r>
              <a:rPr lang="zh-CN" altLang="en-US" sz="2400" u="sng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 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=</a:t>
            </a:r>
            <a:r>
              <a:rPr lang="en-US" altLang="zh-CN" sz="2400" u="sng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 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（等式性质）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      ∴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BE</a:t>
            </a:r>
            <a:r>
              <a:rPr lang="en-US" altLang="zh-CN" sz="2400" i="1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∥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CF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  <a:cs typeface="Times New Roman" pitchFamily="18" charset="0"/>
              </a:rPr>
              <a:t>（                                    ）</a:t>
            </a:r>
            <a:endParaRPr lang="zh-CN" altLang="en-US" sz="2800" dirty="0"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94332"/>
            <a:ext cx="2486025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4" name="矩形 3"/>
          <p:cNvSpPr/>
          <p:nvPr/>
        </p:nvSpPr>
        <p:spPr>
          <a:xfrm>
            <a:off x="957057" y="2601873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∠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ABC</a:t>
            </a:r>
            <a:endParaRPr lang="zh-CN" altLang="en-US" sz="1800" dirty="0"/>
          </a:p>
        </p:txBody>
      </p:sp>
      <p:sp>
        <p:nvSpPr>
          <p:cNvPr id="6" name="矩形 5"/>
          <p:cNvSpPr/>
          <p:nvPr/>
        </p:nvSpPr>
        <p:spPr>
          <a:xfrm>
            <a:off x="1893161" y="2603986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∠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BCD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3494086" y="255570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垂直的定义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2198514" y="4225833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内错角相等，两直线平行</a:t>
            </a:r>
          </a:p>
        </p:txBody>
      </p:sp>
      <p:sp>
        <p:nvSpPr>
          <p:cNvPr id="9" name="矩形 8"/>
          <p:cNvSpPr/>
          <p:nvPr/>
        </p:nvSpPr>
        <p:spPr>
          <a:xfrm>
            <a:off x="1037422" y="3705210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∠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EBC</a:t>
            </a:r>
            <a:endParaRPr lang="zh-CN" altLang="en-US" sz="1800" dirty="0"/>
          </a:p>
        </p:txBody>
      </p:sp>
      <p:sp>
        <p:nvSpPr>
          <p:cNvPr id="10" name="矩形 9"/>
          <p:cNvSpPr/>
          <p:nvPr/>
        </p:nvSpPr>
        <p:spPr>
          <a:xfrm>
            <a:off x="1907589" y="3695208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∠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BCF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4618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sp>
        <p:nvSpPr>
          <p:cNvPr id="3" name="矩形 2"/>
          <p:cNvSpPr/>
          <p:nvPr/>
        </p:nvSpPr>
        <p:spPr>
          <a:xfrm>
            <a:off x="1884011" y="1458221"/>
            <a:ext cx="2201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命题的定义       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65938" y="1942756"/>
            <a:ext cx="2082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命题的构成</a:t>
            </a:r>
          </a:p>
        </p:txBody>
      </p:sp>
      <p:sp>
        <p:nvSpPr>
          <p:cNvPr id="5" name="矩形 4"/>
          <p:cNvSpPr/>
          <p:nvPr/>
        </p:nvSpPr>
        <p:spPr>
          <a:xfrm>
            <a:off x="1884194" y="3037274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命题的分类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65938" y="2573868"/>
            <a:ext cx="2616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命题的书写形式</a:t>
            </a:r>
          </a:p>
        </p:txBody>
      </p:sp>
      <p:sp>
        <p:nvSpPr>
          <p:cNvPr id="7" name="WordArt 10"/>
          <p:cNvSpPr>
            <a:spLocks noChangeArrowheads="1" noChangeShapeType="1" noTextEdit="1"/>
          </p:cNvSpPr>
          <p:nvPr/>
        </p:nvSpPr>
        <p:spPr bwMode="auto">
          <a:xfrm>
            <a:off x="4860032" y="2244547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基本知识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7251053" y="1576338"/>
            <a:ext cx="1152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+mj-ea"/>
                <a:ea typeface="+mj-ea"/>
              </a:rPr>
              <a:t>定理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259561" y="2683858"/>
            <a:ext cx="14276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+mj-ea"/>
                <a:ea typeface="+mj-ea"/>
              </a:rPr>
              <a:t>证明</a:t>
            </a:r>
          </a:p>
        </p:txBody>
      </p:sp>
      <p:sp>
        <p:nvSpPr>
          <p:cNvPr id="10" name="矩形 9"/>
          <p:cNvSpPr/>
          <p:nvPr/>
        </p:nvSpPr>
        <p:spPr>
          <a:xfrm>
            <a:off x="295310" y="2111623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命题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1488881" y="1560847"/>
            <a:ext cx="377231" cy="1957534"/>
          </a:xfrm>
          <a:prstGeom prst="leftBrace">
            <a:avLst>
              <a:gd name="adj1" fmla="val 62199"/>
              <a:gd name="adj2" fmla="val 50000"/>
            </a:avLst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6810719" y="1899504"/>
            <a:ext cx="377231" cy="1174388"/>
          </a:xfrm>
          <a:prstGeom prst="leftBrace">
            <a:avLst>
              <a:gd name="adj1" fmla="val 62199"/>
              <a:gd name="adj2" fmla="val 50000"/>
            </a:avLst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21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359397FC-41A8-448C-86E2-3EA251FE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" y="1208202"/>
            <a:ext cx="638925" cy="51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40283EF4-3529-4187-B358-6698C11ED1F9}"/>
              </a:ext>
            </a:extLst>
          </p:cNvPr>
          <p:cNvSpPr txBox="1"/>
          <p:nvPr/>
        </p:nvSpPr>
        <p:spPr>
          <a:xfrm>
            <a:off x="1165533" y="1172728"/>
            <a:ext cx="7726947" cy="5560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理解并掌握命题的定义、构成、写法、分类？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48B7E7-A068-4E65-A8FD-A4279315F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32" y="2089052"/>
            <a:ext cx="638925" cy="51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139DDFB5-C3F2-496D-A67B-4A473893AAA9}"/>
              </a:ext>
            </a:extLst>
          </p:cNvPr>
          <p:cNvSpPr txBox="1"/>
          <p:nvPr/>
        </p:nvSpPr>
        <p:spPr>
          <a:xfrm>
            <a:off x="1170273" y="2036868"/>
            <a:ext cx="6588081" cy="5560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理解定理和证明的定义？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3" y="-20538"/>
            <a:ext cx="2241640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学习任务</a:t>
            </a:r>
          </a:p>
        </p:txBody>
      </p:sp>
    </p:spTree>
    <p:extLst>
      <p:ext uri="{BB962C8B-B14F-4D97-AF65-F5344CB8AC3E}">
        <p14:creationId xmlns:p14="http://schemas.microsoft.com/office/powerpoint/2010/main" val="295344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>
            <a:extLst>
              <a:ext uri="{FF2B5EF4-FFF2-40B4-BE49-F238E27FC236}">
                <a16:creationId xmlns:a16="http://schemas.microsoft.com/office/drawing/2014/main" xmlns="" id="{762A22C4-2899-4480-B46D-6CDD01E69F41}"/>
              </a:ext>
            </a:extLst>
          </p:cNvPr>
          <p:cNvSpPr/>
          <p:nvPr/>
        </p:nvSpPr>
        <p:spPr>
          <a:xfrm>
            <a:off x="1763747" y="1779662"/>
            <a:ext cx="5719445" cy="1210945"/>
          </a:xfrm>
          <a:custGeom>
            <a:avLst/>
            <a:gdLst>
              <a:gd name="connsiteX0" fmla="*/ 274000 w 5719390"/>
              <a:gd name="connsiteY0" fmla="*/ 0 h 1353671"/>
              <a:gd name="connsiteX1" fmla="*/ 5277768 w 5719390"/>
              <a:gd name="connsiteY1" fmla="*/ 0 h 1353671"/>
              <a:gd name="connsiteX2" fmla="*/ 5719390 w 5719390"/>
              <a:gd name="connsiteY2" fmla="*/ 134605 h 1353671"/>
              <a:gd name="connsiteX3" fmla="*/ 5719390 w 5719390"/>
              <a:gd name="connsiteY3" fmla="*/ 507988 h 1353671"/>
              <a:gd name="connsiteX4" fmla="*/ 5342828 w 5719390"/>
              <a:gd name="connsiteY4" fmla="*/ 1353671 h 1353671"/>
              <a:gd name="connsiteX5" fmla="*/ 493707 w 5719390"/>
              <a:gd name="connsiteY5" fmla="*/ 1353671 h 1353671"/>
              <a:gd name="connsiteX6" fmla="*/ 0 w 5719390"/>
              <a:gd name="connsiteY6" fmla="*/ 1139661 h 1353671"/>
              <a:gd name="connsiteX7" fmla="*/ 0 w 5719390"/>
              <a:gd name="connsiteY7" fmla="*/ 615349 h 13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19390" h="1353671">
                <a:moveTo>
                  <a:pt x="274000" y="0"/>
                </a:moveTo>
                <a:lnTo>
                  <a:pt x="5277768" y="0"/>
                </a:lnTo>
                <a:lnTo>
                  <a:pt x="5719390" y="134605"/>
                </a:lnTo>
                <a:lnTo>
                  <a:pt x="5719390" y="507988"/>
                </a:lnTo>
                <a:lnTo>
                  <a:pt x="5342828" y="1353671"/>
                </a:lnTo>
                <a:lnTo>
                  <a:pt x="493707" y="1353671"/>
                </a:lnTo>
                <a:lnTo>
                  <a:pt x="0" y="1139661"/>
                </a:lnTo>
                <a:lnTo>
                  <a:pt x="0" y="615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87E614A-7A4C-4B39-A249-2BE20DC740DB}"/>
              </a:ext>
            </a:extLst>
          </p:cNvPr>
          <p:cNvSpPr/>
          <p:nvPr/>
        </p:nvSpPr>
        <p:spPr>
          <a:xfrm>
            <a:off x="2555708" y="1855610"/>
            <a:ext cx="4392930" cy="10972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B050"/>
                </a:solidFill>
              </a:rPr>
              <a:t>谢谢观看！</a:t>
            </a:r>
          </a:p>
        </p:txBody>
      </p:sp>
      <p:sp>
        <p:nvSpPr>
          <p:cNvPr id="4" name="任意多边形 4">
            <a:extLst>
              <a:ext uri="{FF2B5EF4-FFF2-40B4-BE49-F238E27FC236}">
                <a16:creationId xmlns:a16="http://schemas.microsoft.com/office/drawing/2014/main" xmlns="" id="{E2B64FAC-A208-48AA-A01F-F094C7231F17}"/>
              </a:ext>
            </a:extLst>
          </p:cNvPr>
          <p:cNvSpPr/>
          <p:nvPr/>
        </p:nvSpPr>
        <p:spPr>
          <a:xfrm rot="20111513">
            <a:off x="1317161" y="1478726"/>
            <a:ext cx="402771" cy="674914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5">
            <a:extLst>
              <a:ext uri="{FF2B5EF4-FFF2-40B4-BE49-F238E27FC236}">
                <a16:creationId xmlns:a16="http://schemas.microsoft.com/office/drawing/2014/main" xmlns="" id="{0ECC5A36-E957-48FF-BAC5-5C89582B73CF}"/>
              </a:ext>
            </a:extLst>
          </p:cNvPr>
          <p:cNvSpPr/>
          <p:nvPr/>
        </p:nvSpPr>
        <p:spPr>
          <a:xfrm>
            <a:off x="1116414" y="2234955"/>
            <a:ext cx="359229" cy="326571"/>
          </a:xfrm>
          <a:custGeom>
            <a:avLst/>
            <a:gdLst>
              <a:gd name="connsiteX0" fmla="*/ 0 w 359229"/>
              <a:gd name="connsiteY0" fmla="*/ 0 h 326571"/>
              <a:gd name="connsiteX1" fmla="*/ 250372 w 359229"/>
              <a:gd name="connsiteY1" fmla="*/ 10885 h 326571"/>
              <a:gd name="connsiteX2" fmla="*/ 359229 w 359229"/>
              <a:gd name="connsiteY2" fmla="*/ 250371 h 326571"/>
              <a:gd name="connsiteX3" fmla="*/ 108857 w 359229"/>
              <a:gd name="connsiteY3" fmla="*/ 326571 h 326571"/>
              <a:gd name="connsiteX4" fmla="*/ 0 w 359229"/>
              <a:gd name="connsiteY4" fmla="*/ 0 h 32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229" h="326571">
                <a:moveTo>
                  <a:pt x="0" y="0"/>
                </a:moveTo>
                <a:lnTo>
                  <a:pt x="250372" y="10885"/>
                </a:lnTo>
                <a:lnTo>
                  <a:pt x="359229" y="250371"/>
                </a:lnTo>
                <a:lnTo>
                  <a:pt x="108857" y="32657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6">
            <a:extLst>
              <a:ext uri="{FF2B5EF4-FFF2-40B4-BE49-F238E27FC236}">
                <a16:creationId xmlns:a16="http://schemas.microsoft.com/office/drawing/2014/main" xmlns="" id="{E9D78947-CE65-4857-A4BD-CCF08BD8DA59}"/>
              </a:ext>
            </a:extLst>
          </p:cNvPr>
          <p:cNvSpPr/>
          <p:nvPr/>
        </p:nvSpPr>
        <p:spPr>
          <a:xfrm>
            <a:off x="7506030" y="2452062"/>
            <a:ext cx="258339" cy="270334"/>
          </a:xfrm>
          <a:custGeom>
            <a:avLst/>
            <a:gdLst>
              <a:gd name="connsiteX0" fmla="*/ 174171 w 642257"/>
              <a:gd name="connsiteY0" fmla="*/ 566058 h 566058"/>
              <a:gd name="connsiteX1" fmla="*/ 642257 w 642257"/>
              <a:gd name="connsiteY1" fmla="*/ 283029 h 566058"/>
              <a:gd name="connsiteX2" fmla="*/ 293914 w 642257"/>
              <a:gd name="connsiteY2" fmla="*/ 0 h 566058"/>
              <a:gd name="connsiteX3" fmla="*/ 0 w 642257"/>
              <a:gd name="connsiteY3" fmla="*/ 185058 h 566058"/>
              <a:gd name="connsiteX4" fmla="*/ 174171 w 642257"/>
              <a:gd name="connsiteY4" fmla="*/ 566058 h 56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257" h="566058">
                <a:moveTo>
                  <a:pt x="174171" y="566058"/>
                </a:moveTo>
                <a:lnTo>
                  <a:pt x="642257" y="283029"/>
                </a:lnTo>
                <a:lnTo>
                  <a:pt x="293914" y="0"/>
                </a:lnTo>
                <a:lnTo>
                  <a:pt x="0" y="185058"/>
                </a:lnTo>
                <a:lnTo>
                  <a:pt x="174171" y="566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7">
            <a:extLst>
              <a:ext uri="{FF2B5EF4-FFF2-40B4-BE49-F238E27FC236}">
                <a16:creationId xmlns:a16="http://schemas.microsoft.com/office/drawing/2014/main" xmlns="" id="{BEDF36A3-3B5C-4E10-97A2-262D2B82AD4B}"/>
              </a:ext>
            </a:extLst>
          </p:cNvPr>
          <p:cNvSpPr/>
          <p:nvPr/>
        </p:nvSpPr>
        <p:spPr>
          <a:xfrm>
            <a:off x="7863408" y="1856001"/>
            <a:ext cx="381000" cy="272143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>
            <a:extLst>
              <a:ext uri="{FF2B5EF4-FFF2-40B4-BE49-F238E27FC236}">
                <a16:creationId xmlns:a16="http://schemas.microsoft.com/office/drawing/2014/main" xmlns="" id="{FCDE5644-C298-4D5E-A073-17000363A5CE}"/>
              </a:ext>
            </a:extLst>
          </p:cNvPr>
          <p:cNvSpPr/>
          <p:nvPr/>
        </p:nvSpPr>
        <p:spPr>
          <a:xfrm rot="13248669">
            <a:off x="1456426" y="3066486"/>
            <a:ext cx="181263" cy="30904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>
            <a:extLst>
              <a:ext uri="{FF2B5EF4-FFF2-40B4-BE49-F238E27FC236}">
                <a16:creationId xmlns:a16="http://schemas.microsoft.com/office/drawing/2014/main" xmlns="" id="{B917F854-E54D-4441-8B33-2645A7B0873B}"/>
              </a:ext>
            </a:extLst>
          </p:cNvPr>
          <p:cNvSpPr/>
          <p:nvPr/>
        </p:nvSpPr>
        <p:spPr>
          <a:xfrm rot="17258953">
            <a:off x="7213845" y="1267876"/>
            <a:ext cx="397911" cy="428326"/>
          </a:xfrm>
          <a:custGeom>
            <a:avLst/>
            <a:gdLst>
              <a:gd name="connsiteX0" fmla="*/ 0 w 381000"/>
              <a:gd name="connsiteY0" fmla="*/ 272143 h 272143"/>
              <a:gd name="connsiteX1" fmla="*/ 381000 w 381000"/>
              <a:gd name="connsiteY1" fmla="*/ 119743 h 272143"/>
              <a:gd name="connsiteX2" fmla="*/ 195942 w 381000"/>
              <a:gd name="connsiteY2" fmla="*/ 0 h 272143"/>
              <a:gd name="connsiteX3" fmla="*/ 0 w 381000"/>
              <a:gd name="connsiteY3" fmla="*/ 272143 h 27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" h="272143">
                <a:moveTo>
                  <a:pt x="0" y="272143"/>
                </a:moveTo>
                <a:lnTo>
                  <a:pt x="381000" y="119743"/>
                </a:lnTo>
                <a:lnTo>
                  <a:pt x="195942" y="0"/>
                </a:lnTo>
                <a:lnTo>
                  <a:pt x="0" y="272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4">
            <a:extLst>
              <a:ext uri="{FF2B5EF4-FFF2-40B4-BE49-F238E27FC236}">
                <a16:creationId xmlns:a16="http://schemas.microsoft.com/office/drawing/2014/main" xmlns="" id="{81599C18-DB9F-4848-8174-353A6C55630E}"/>
              </a:ext>
            </a:extLst>
          </p:cNvPr>
          <p:cNvSpPr/>
          <p:nvPr/>
        </p:nvSpPr>
        <p:spPr>
          <a:xfrm rot="20111513">
            <a:off x="7536524" y="2922127"/>
            <a:ext cx="416758" cy="406389"/>
          </a:xfrm>
          <a:custGeom>
            <a:avLst/>
            <a:gdLst>
              <a:gd name="connsiteX0" fmla="*/ 239485 w 402771"/>
              <a:gd name="connsiteY0" fmla="*/ 0 h 674914"/>
              <a:gd name="connsiteX1" fmla="*/ 402771 w 402771"/>
              <a:gd name="connsiteY1" fmla="*/ 206828 h 674914"/>
              <a:gd name="connsiteX2" fmla="*/ 0 w 402771"/>
              <a:gd name="connsiteY2" fmla="*/ 674914 h 674914"/>
              <a:gd name="connsiteX3" fmla="*/ 239485 w 402771"/>
              <a:gd name="connsiteY3" fmla="*/ 0 h 6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771" h="674914">
                <a:moveTo>
                  <a:pt x="239485" y="0"/>
                </a:moveTo>
                <a:lnTo>
                  <a:pt x="402771" y="206828"/>
                </a:lnTo>
                <a:lnTo>
                  <a:pt x="0" y="674914"/>
                </a:lnTo>
                <a:lnTo>
                  <a:pt x="2394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76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 0.01419 L 0.00695 -0.04167 " pathEditMode="relative" rAng="0" ptsTypes="AA">
                                      <p:cBhvr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3" y="-280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3159 0.0142 L 0.01302 0.00771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-34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3159 0.0142 L 0.00434 0.0355 " pathEditMode="relative" rAng="0" ptsTypes="AA">
                                      <p:cBhvr>
                                        <p:cTn id="2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104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955 0.04969 L -2.77778E-7 -2.96296E-6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-25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2379 0.00463 L 0.00799 -0.025 " pathEditMode="relative" rAng="0" ptsTypes="AA">
                                      <p:cBhvr>
                                        <p:cTn id="3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-148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191 -0.01914 L 4.16667E-6 3.58025E-6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5" y="95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316 0.01419 L 0.00695 -0.04167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3" y="-28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4" grpId="1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2" name="Text Box 26">
            <a:extLst>
              <a:ext uri="{FF2B5EF4-FFF2-40B4-BE49-F238E27FC236}">
                <a16:creationId xmlns:a16="http://schemas.microsoft.com/office/drawing/2014/main" xmlns="" id="{F77AC3FB-A2BF-4088-A466-CA5455BAE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7" y="1046222"/>
            <a:ext cx="90011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如果两条直线都与第三条直线平行，那么这两条直线也互相平行。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等式两边加同一个数，结果仍是等式。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对顶角相等。</a:t>
            </a:r>
          </a:p>
        </p:txBody>
      </p:sp>
      <p:sp>
        <p:nvSpPr>
          <p:cNvPr id="4150" name="Text Box 54">
            <a:extLst>
              <a:ext uri="{FF2B5EF4-FFF2-40B4-BE49-F238E27FC236}">
                <a16:creationId xmlns:a16="http://schemas.microsoft.com/office/drawing/2014/main" xmlns="" id="{5BC3F3AE-5FED-42E1-8DAC-5FC785E37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636122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ea"/>
                <a:ea typeface="+mj-ea"/>
              </a:rPr>
              <a:t>分析下列语句：</a:t>
            </a:r>
          </a:p>
        </p:txBody>
      </p:sp>
      <p:sp>
        <p:nvSpPr>
          <p:cNvPr id="4151" name="Text Box 55">
            <a:extLst>
              <a:ext uri="{FF2B5EF4-FFF2-40B4-BE49-F238E27FC236}">
                <a16:creationId xmlns:a16="http://schemas.microsoft.com/office/drawing/2014/main" xmlns="" id="{34EEA78E-BAEB-4A23-B606-000856F30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795886"/>
            <a:ext cx="88201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以上语句都是对一件事情作出“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是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”或“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不是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”的判断。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3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新课引入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>
            <a:extLst>
              <a:ext uri="{FF2B5EF4-FFF2-40B4-BE49-F238E27FC236}">
                <a16:creationId xmlns:a16="http://schemas.microsoft.com/office/drawing/2014/main" xmlns="" id="{5CF8FDE5-6BC5-42A8-B8FB-FA3DE0100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059657"/>
            <a:ext cx="333456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画线段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AB= CD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点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P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在直线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AB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外。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对顶角相等吗？</a:t>
            </a:r>
          </a:p>
        </p:txBody>
      </p:sp>
      <p:sp>
        <p:nvSpPr>
          <p:cNvPr id="41990" name="Text Box 6">
            <a:extLst>
              <a:ext uri="{FF2B5EF4-FFF2-40B4-BE49-F238E27FC236}">
                <a16:creationId xmlns:a16="http://schemas.microsoft.com/office/drawing/2014/main" xmlns="" id="{1D9CFBF2-8F99-4BE2-8887-DE90C433B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55350"/>
            <a:ext cx="2698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ea"/>
                <a:ea typeface="+mj-ea"/>
              </a:rPr>
              <a:t>分析下列语句：</a:t>
            </a:r>
          </a:p>
        </p:txBody>
      </p:sp>
      <p:sp>
        <p:nvSpPr>
          <p:cNvPr id="41991" name="Text Box 7">
            <a:extLst>
              <a:ext uri="{FF2B5EF4-FFF2-40B4-BE49-F238E27FC236}">
                <a16:creationId xmlns:a16="http://schemas.microsoft.com/office/drawing/2014/main" xmlns="" id="{5E28D8C3-06B0-4F18-917C-AB43435F5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00" y="3273827"/>
            <a:ext cx="9001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以上语句没有对事情作出“是”或“不是”的判断，只是对事情进行了描述。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3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新课引入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51520" y="3273034"/>
            <a:ext cx="8568952" cy="1077218"/>
          </a:xfrm>
          <a:prstGeom prst="rect">
            <a:avLst/>
          </a:prstGeom>
          <a:solidFill>
            <a:srgbClr val="FFFF66"/>
          </a:solidFill>
          <a:ln w="2540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命题的定义       </a:t>
            </a:r>
            <a:endParaRPr lang="en-US" altLang="zh-CN" sz="3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判定一件事情的语句，叫做命题。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>
            <a:extLst>
              <a:ext uri="{FF2B5EF4-FFF2-40B4-BE49-F238E27FC236}">
                <a16:creationId xmlns:a16="http://schemas.microsoft.com/office/drawing/2014/main" xmlns="" id="{21DD9E20-E2ED-481E-9CF7-91F439B59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45457"/>
            <a:ext cx="26356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同位角相等。</a:t>
            </a:r>
          </a:p>
        </p:txBody>
      </p:sp>
      <p:sp>
        <p:nvSpPr>
          <p:cNvPr id="44037" name="Text Box 5">
            <a:extLst>
              <a:ext uri="{FF2B5EF4-FFF2-40B4-BE49-F238E27FC236}">
                <a16:creationId xmlns:a16="http://schemas.microsoft.com/office/drawing/2014/main" xmlns="" id="{E2D939FD-EA9C-44FF-8789-C9D14C4C0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302654"/>
            <a:ext cx="3114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连接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、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两点。</a:t>
            </a:r>
          </a:p>
        </p:txBody>
      </p:sp>
      <p:sp>
        <p:nvSpPr>
          <p:cNvPr id="44039" name="Text Box 7">
            <a:extLst>
              <a:ext uri="{FF2B5EF4-FFF2-40B4-BE49-F238E27FC236}">
                <a16:creationId xmlns:a16="http://schemas.microsoft.com/office/drawing/2014/main" xmlns="" id="{13317EC6-4799-45C6-BE24-95381A72A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152" y="652136"/>
            <a:ext cx="30572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ea"/>
                <a:ea typeface="+mj-ea"/>
              </a:rPr>
              <a:t>下列哪句是命题？</a:t>
            </a:r>
          </a:p>
        </p:txBody>
      </p:sp>
      <p:sp>
        <p:nvSpPr>
          <p:cNvPr id="44040" name="Text Box 8">
            <a:extLst>
              <a:ext uri="{FF2B5EF4-FFF2-40B4-BE49-F238E27FC236}">
                <a16:creationId xmlns:a16="http://schemas.microsoft.com/office/drawing/2014/main" xmlns="" id="{F731D7AF-1ECF-478B-8B2D-B41B5D8D3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69690"/>
            <a:ext cx="29947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熊猫没有翅膀。</a:t>
            </a:r>
          </a:p>
        </p:txBody>
      </p:sp>
      <p:sp>
        <p:nvSpPr>
          <p:cNvPr id="44041" name="Text Box 9">
            <a:extLst>
              <a:ext uri="{FF2B5EF4-FFF2-40B4-BE49-F238E27FC236}">
                <a16:creationId xmlns:a16="http://schemas.microsoft.com/office/drawing/2014/main" xmlns="" id="{88B00905-94DD-4B56-BDD3-7D5BBEBA0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2878718"/>
            <a:ext cx="47900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4.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两条直线相交有几个交点？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>
            <a:extLst>
              <a:ext uri="{FF2B5EF4-FFF2-40B4-BE49-F238E27FC236}">
                <a16:creationId xmlns:a16="http://schemas.microsoft.com/office/drawing/2014/main" xmlns="" id="{6194C6C1-9148-44AF-9858-772956282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484711"/>
            <a:ext cx="78503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如果两个角是对顶角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，</a:t>
            </a:r>
            <a:r>
              <a:rPr lang="zh-CN" altLang="en-US" sz="3200" b="1" dirty="0">
                <a:solidFill>
                  <a:srgbClr val="002060"/>
                </a:solidFill>
                <a:latin typeface="+mn-ea"/>
                <a:ea typeface="+mn-ea"/>
              </a:rPr>
              <a:t>那么这两个角相等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46087" name="Text Box 7">
            <a:extLst>
              <a:ext uri="{FF2B5EF4-FFF2-40B4-BE49-F238E27FC236}">
                <a16:creationId xmlns:a16="http://schemas.microsoft.com/office/drawing/2014/main" xmlns="" id="{7457447B-09DD-4848-A476-871B7D09E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771550"/>
            <a:ext cx="22365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  <a:ea typeface="+mn-ea"/>
              </a:rPr>
              <a:t>命题的构成</a:t>
            </a:r>
          </a:p>
        </p:txBody>
      </p:sp>
      <p:sp>
        <p:nvSpPr>
          <p:cNvPr id="46088" name="Text Box 8">
            <a:extLst>
              <a:ext uri="{FF2B5EF4-FFF2-40B4-BE49-F238E27FC236}">
                <a16:creationId xmlns:a16="http://schemas.microsoft.com/office/drawing/2014/main" xmlns="" id="{332263D4-4119-448A-9388-FCE52D050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872" y="2201291"/>
            <a:ext cx="3877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此命题分成两部分：</a:t>
            </a:r>
          </a:p>
        </p:txBody>
      </p:sp>
      <p:sp>
        <p:nvSpPr>
          <p:cNvPr id="46089" name="Rectangle 9">
            <a:extLst>
              <a:ext uri="{FF2B5EF4-FFF2-40B4-BE49-F238E27FC236}">
                <a16:creationId xmlns:a16="http://schemas.microsoft.com/office/drawing/2014/main" xmlns="" id="{05BB4821-CE72-42D4-A2CE-8AABE5183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07" y="3147062"/>
            <a:ext cx="34163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如果两个角是对顶角</a:t>
            </a:r>
          </a:p>
        </p:txBody>
      </p:sp>
      <p:sp>
        <p:nvSpPr>
          <p:cNvPr id="46090" name="Rectangle 10">
            <a:extLst>
              <a:ext uri="{FF2B5EF4-FFF2-40B4-BE49-F238E27FC236}">
                <a16:creationId xmlns:a16="http://schemas.microsoft.com/office/drawing/2014/main" xmlns="" id="{40B1E765-42CB-42A3-95A5-884C7704B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065" y="3892660"/>
            <a:ext cx="4572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那么这两个角相等</a:t>
            </a:r>
          </a:p>
        </p:txBody>
      </p:sp>
      <p:sp>
        <p:nvSpPr>
          <p:cNvPr id="46091" name="AutoShape 11">
            <a:extLst>
              <a:ext uri="{FF2B5EF4-FFF2-40B4-BE49-F238E27FC236}">
                <a16:creationId xmlns:a16="http://schemas.microsoft.com/office/drawing/2014/main" xmlns="" id="{67652642-D1DB-4CE3-A36A-502A21FB9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292" y="3204939"/>
            <a:ext cx="1728788" cy="432197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6092" name="Rectangle 12">
            <a:extLst>
              <a:ext uri="{FF2B5EF4-FFF2-40B4-BE49-F238E27FC236}">
                <a16:creationId xmlns:a16="http://schemas.microsoft.com/office/drawing/2014/main" xmlns="" id="{064BA5D3-285D-4776-B74D-D3B77A04A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2700" y="3067095"/>
            <a:ext cx="14205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0F00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已知项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6093" name="AutoShape 13">
            <a:extLst>
              <a:ext uri="{FF2B5EF4-FFF2-40B4-BE49-F238E27FC236}">
                <a16:creationId xmlns:a16="http://schemas.microsoft.com/office/drawing/2014/main" xmlns="" id="{5D0B3ACE-0C12-42F5-AE0D-3432793E4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293" y="3939753"/>
            <a:ext cx="1728787" cy="432197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6094" name="Rectangle 14">
            <a:extLst>
              <a:ext uri="{FF2B5EF4-FFF2-40B4-BE49-F238E27FC236}">
                <a16:creationId xmlns:a16="http://schemas.microsoft.com/office/drawing/2014/main" xmlns="" id="{73385286-5938-441E-A88A-E14256E11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8100" y="3859183"/>
            <a:ext cx="38924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0F00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由已知项推出的事项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1"/>
      <p:bldP spid="46089" grpId="0"/>
      <p:bldP spid="46090" grpId="0"/>
      <p:bldP spid="46092" grpId="0"/>
      <p:bldP spid="460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>
            <a:spLocks noChangeArrowheads="1"/>
          </p:cNvSpPr>
          <p:nvPr/>
        </p:nvSpPr>
        <p:spPr bwMode="auto">
          <a:xfrm>
            <a:off x="395536" y="483518"/>
            <a:ext cx="8352928" cy="184665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命题的构成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命题由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题设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组成。题设是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已知项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，结论是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由已知项推出的事项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11"/>
          <p:cNvSpPr>
            <a:spLocks noChangeArrowheads="1"/>
          </p:cNvSpPr>
          <p:nvPr/>
        </p:nvSpPr>
        <p:spPr bwMode="auto">
          <a:xfrm>
            <a:off x="1187624" y="2420144"/>
            <a:ext cx="6696744" cy="21605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+mj-ea"/>
                <a:ea typeface="+mj-ea"/>
              </a:rPr>
              <a:t>   两直线平行，同位角相等。</a:t>
            </a:r>
            <a:endParaRPr lang="en-US" altLang="zh-CN" sz="3600" b="1" dirty="0">
              <a:latin typeface="+mj-ea"/>
              <a:ea typeface="+mj-ea"/>
            </a:endParaRPr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1972779" y="3861594"/>
            <a:ext cx="2239181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744182" y="3823330"/>
            <a:ext cx="13658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题设</a:t>
            </a: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749924" y="3861594"/>
            <a:ext cx="2273864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5404501" y="3823330"/>
            <a:ext cx="13658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19507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>
            <a:extLst>
              <a:ext uri="{FF2B5EF4-FFF2-40B4-BE49-F238E27FC236}">
                <a16:creationId xmlns:a16="http://schemas.microsoft.com/office/drawing/2014/main" xmlns="" id="{6E8BAD31-60F0-416E-B5AF-BAECBA912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320244"/>
            <a:ext cx="867759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1.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如果两条平行线被第三条直线所截，那么同旁内角互补。</a:t>
            </a:r>
          </a:p>
        </p:txBody>
      </p:sp>
      <p:sp>
        <p:nvSpPr>
          <p:cNvPr id="47111" name="Text Box 7">
            <a:extLst>
              <a:ext uri="{FF2B5EF4-FFF2-40B4-BE49-F238E27FC236}">
                <a16:creationId xmlns:a16="http://schemas.microsoft.com/office/drawing/2014/main" xmlns="" id="{8F761C06-1336-44F9-ACEA-AADA5671B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754697"/>
            <a:ext cx="44935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ea"/>
                <a:ea typeface="+mj-ea"/>
              </a:rPr>
              <a:t>指出下列命题的题设和结论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练习巩固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94216024-A8DA-438A-B444-C1B4B4505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283718"/>
            <a:ext cx="57486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2.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如果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&gt; 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r>
              <a:rPr lang="en-US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b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 &gt; 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c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，那么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a &gt; c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xmlns="" id="{80EAB5FE-EDA7-4938-8792-6AB6905BB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984634"/>
            <a:ext cx="83536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3.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如果等式两边加同一个数，那么结果仍是等式。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1"/>
          <p:cNvSpPr>
            <a:spLocks noChangeArrowheads="1"/>
          </p:cNvSpPr>
          <p:nvPr/>
        </p:nvSpPr>
        <p:spPr bwMode="auto">
          <a:xfrm>
            <a:off x="467544" y="2420144"/>
            <a:ext cx="8208912" cy="21605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两条平行线被第三条直线所截，内错角相等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可以写成“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两条平行线被第三条直线所截，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内错角相等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79B004-A4D4-4899-B3FF-0E6C08DBBEB3}"/>
              </a:ext>
            </a:extLst>
          </p:cNvPr>
          <p:cNvSpPr/>
          <p:nvPr/>
        </p:nvSpPr>
        <p:spPr>
          <a:xfrm>
            <a:off x="3371041" y="-20538"/>
            <a:ext cx="224163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51520" y="683860"/>
            <a:ext cx="8640960" cy="18158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华文隶书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命题的书写形式</a:t>
            </a:r>
          </a:p>
          <a:p>
            <a:pPr eaLnBrk="1" hangingPunct="1"/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数学中的命题常可以写成“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的形式，这时“如果”后接的部分是题设，“那么”后接的部分是结论。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272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文微软西文new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微课课件模板</Template>
  <TotalTime>975</TotalTime>
  <Words>1140</Words>
  <Application>Microsoft Office PowerPoint</Application>
  <PresentationFormat>全屏显示(16:9)</PresentationFormat>
  <Paragraphs>134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ckb</cp:lastModifiedBy>
  <cp:revision>31</cp:revision>
  <dcterms:created xsi:type="dcterms:W3CDTF">2007-03-01T02:57:47Z</dcterms:created>
  <dcterms:modified xsi:type="dcterms:W3CDTF">2020-04-23T10:05:13Z</dcterms:modified>
  <cp:category/>
</cp:coreProperties>
</file>